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7"/>
  </p:notesMasterIdLst>
  <p:sldIdLst>
    <p:sldId id="256" r:id="rId2"/>
    <p:sldId id="273" r:id="rId3"/>
    <p:sldId id="274" r:id="rId4"/>
    <p:sldId id="275" r:id="rId5"/>
    <p:sldId id="277" r:id="rId6"/>
    <p:sldId id="278" r:id="rId7"/>
    <p:sldId id="280" r:id="rId8"/>
    <p:sldId id="283" r:id="rId9"/>
    <p:sldId id="262" r:id="rId10"/>
    <p:sldId id="285" r:id="rId11"/>
    <p:sldId id="276" r:id="rId12"/>
    <p:sldId id="286" r:id="rId13"/>
    <p:sldId id="270" r:id="rId14"/>
    <p:sldId id="271" r:id="rId15"/>
    <p:sldId id="284" r:id="rId1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FF"/>
    <a:srgbClr val="3333FF"/>
    <a:srgbClr val="FF0000"/>
    <a:srgbClr val="00CCFF"/>
    <a:srgbClr val="6699FF"/>
    <a:srgbClr val="0000FF"/>
    <a:srgbClr val="B3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7" autoAdjust="0"/>
    <p:restoredTop sz="94689" autoAdjust="0"/>
  </p:normalViewPr>
  <p:slideViewPr>
    <p:cSldViewPr snapToGrid="0">
      <p:cViewPr varScale="1">
        <p:scale>
          <a:sx n="80" d="100"/>
          <a:sy n="80" d="100"/>
        </p:scale>
        <p:origin x="4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197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4A733-C8A7-48FD-BB81-F2B4BB280A7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8D1A7A-7A01-479D-AB29-37FF608EB1B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Examples of Experience V Skills</a:t>
          </a:r>
          <a:endParaRPr lang="en-US" dirty="0"/>
        </a:p>
      </dgm:t>
    </dgm:pt>
    <dgm:pt modelId="{EF42A8BC-208B-4BC9-8795-8DB043FD8CB7}" type="parTrans" cxnId="{8CF7A357-C195-4D34-8C05-606C34021C10}">
      <dgm:prSet/>
      <dgm:spPr/>
      <dgm:t>
        <a:bodyPr/>
        <a:lstStyle/>
        <a:p>
          <a:endParaRPr lang="en-US"/>
        </a:p>
      </dgm:t>
    </dgm:pt>
    <dgm:pt modelId="{8122F2EA-D6F8-4270-95C0-BF7D388F6DBC}" type="sibTrans" cxnId="{8CF7A357-C195-4D34-8C05-606C34021C10}">
      <dgm:prSet/>
      <dgm:spPr/>
      <dgm:t>
        <a:bodyPr/>
        <a:lstStyle/>
        <a:p>
          <a:endParaRPr lang="en-US"/>
        </a:p>
      </dgm:t>
    </dgm:pt>
    <dgm:pt modelId="{F7CD423D-E938-481B-A01D-647689C406F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Tailoring</a:t>
          </a:r>
          <a:endParaRPr lang="en-US" dirty="0"/>
        </a:p>
      </dgm:t>
    </dgm:pt>
    <dgm:pt modelId="{FD201B6C-F3C9-4D7E-AAE8-FAE629284B8C}" type="parTrans" cxnId="{7B2EB45E-FAA3-48D1-B4A0-E169FB4BD02C}">
      <dgm:prSet/>
      <dgm:spPr/>
      <dgm:t>
        <a:bodyPr/>
        <a:lstStyle/>
        <a:p>
          <a:endParaRPr lang="en-US"/>
        </a:p>
      </dgm:t>
    </dgm:pt>
    <dgm:pt modelId="{69DC033C-DCCA-4D70-AA44-496C3F3117B2}" type="sibTrans" cxnId="{7B2EB45E-FAA3-48D1-B4A0-E169FB4BD02C}">
      <dgm:prSet/>
      <dgm:spPr/>
      <dgm:t>
        <a:bodyPr/>
        <a:lstStyle/>
        <a:p>
          <a:endParaRPr lang="en-US"/>
        </a:p>
      </dgm:t>
    </dgm:pt>
    <dgm:pt modelId="{DC56001B-2A38-45B0-8B7C-7973C6BBB20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Top Tips</a:t>
          </a:r>
        </a:p>
      </dgm:t>
    </dgm:pt>
    <dgm:pt modelId="{4EFC3EB0-F6E9-444A-BBE1-203D271400F4}" type="parTrans" cxnId="{0DD87F1F-0B0B-45FC-8A89-5CF01DB4CEA5}">
      <dgm:prSet/>
      <dgm:spPr/>
      <dgm:t>
        <a:bodyPr/>
        <a:lstStyle/>
        <a:p>
          <a:endParaRPr lang="en-US"/>
        </a:p>
      </dgm:t>
    </dgm:pt>
    <dgm:pt modelId="{BDF00385-0A7F-48CF-8675-2C3760DB925B}" type="sibTrans" cxnId="{0DD87F1F-0B0B-45FC-8A89-5CF01DB4CEA5}">
      <dgm:prSet/>
      <dgm:spPr/>
      <dgm:t>
        <a:bodyPr/>
        <a:lstStyle/>
        <a:p>
          <a:endParaRPr lang="en-US"/>
        </a:p>
      </dgm:t>
    </dgm:pt>
    <dgm:pt modelId="{FBA6D141-3ABE-4164-8A86-C84B94FDE490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GB" dirty="0"/>
            <a:t>What did you do in Lockdown? </a:t>
          </a:r>
          <a:endParaRPr lang="en-US" dirty="0"/>
        </a:p>
      </dgm:t>
    </dgm:pt>
    <dgm:pt modelId="{B4D929BB-8D0C-4028-9EFB-F641A9B77ECD}" type="parTrans" cxnId="{71CE2211-6602-40E4-97EB-AE5B56E07C98}">
      <dgm:prSet/>
      <dgm:spPr/>
      <dgm:t>
        <a:bodyPr/>
        <a:lstStyle/>
        <a:p>
          <a:endParaRPr lang="en-US"/>
        </a:p>
      </dgm:t>
    </dgm:pt>
    <dgm:pt modelId="{A68212C6-05E5-4186-9A84-811C44A670B0}" type="sibTrans" cxnId="{71CE2211-6602-40E4-97EB-AE5B56E07C98}">
      <dgm:prSet/>
      <dgm:spPr/>
      <dgm:t>
        <a:bodyPr/>
        <a:lstStyle/>
        <a:p>
          <a:endParaRPr lang="en-US"/>
        </a:p>
      </dgm:t>
    </dgm:pt>
    <dgm:pt modelId="{24653AFB-8FB3-47CE-BF79-3C34C5F73024}" type="pres">
      <dgm:prSet presAssocID="{FF94A733-C8A7-48FD-BB81-F2B4BB280A75}" presName="linear" presStyleCnt="0">
        <dgm:presLayoutVars>
          <dgm:dir/>
          <dgm:animLvl val="lvl"/>
          <dgm:resizeHandles val="exact"/>
        </dgm:presLayoutVars>
      </dgm:prSet>
      <dgm:spPr/>
    </dgm:pt>
    <dgm:pt modelId="{BA15AF4B-665A-444D-99B1-FA38A7B9A7DF}" type="pres">
      <dgm:prSet presAssocID="{EC8D1A7A-7A01-479D-AB29-37FF608EB1B6}" presName="parentLin" presStyleCnt="0"/>
      <dgm:spPr/>
    </dgm:pt>
    <dgm:pt modelId="{E64CFFC3-2AA5-44C9-9355-4F2659F5670E}" type="pres">
      <dgm:prSet presAssocID="{EC8D1A7A-7A01-479D-AB29-37FF608EB1B6}" presName="parentLeftMargin" presStyleLbl="node1" presStyleIdx="0" presStyleCnt="4"/>
      <dgm:spPr/>
    </dgm:pt>
    <dgm:pt modelId="{FC883399-D327-41A7-AF55-DBB5D0F833A3}" type="pres">
      <dgm:prSet presAssocID="{EC8D1A7A-7A01-479D-AB29-37FF608EB1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97DA0D-E07D-4D9E-87CA-7AC2B146178D}" type="pres">
      <dgm:prSet presAssocID="{EC8D1A7A-7A01-479D-AB29-37FF608EB1B6}" presName="negativeSpace" presStyleCnt="0"/>
      <dgm:spPr/>
    </dgm:pt>
    <dgm:pt modelId="{9E01DF6D-F97B-4E07-A45D-C62349862B9E}" type="pres">
      <dgm:prSet presAssocID="{EC8D1A7A-7A01-479D-AB29-37FF608EB1B6}" presName="childText" presStyleLbl="conFgAcc1" presStyleIdx="0" presStyleCnt="4">
        <dgm:presLayoutVars>
          <dgm:bulletEnabled val="1"/>
        </dgm:presLayoutVars>
      </dgm:prSet>
      <dgm:spPr/>
    </dgm:pt>
    <dgm:pt modelId="{D6635F5D-DB0B-4BBA-9C53-96CCD295452B}" type="pres">
      <dgm:prSet presAssocID="{8122F2EA-D6F8-4270-95C0-BF7D388F6DBC}" presName="spaceBetweenRectangles" presStyleCnt="0"/>
      <dgm:spPr/>
    </dgm:pt>
    <dgm:pt modelId="{61648747-AF50-45CB-9AFF-3ECEFF19CC25}" type="pres">
      <dgm:prSet presAssocID="{F7CD423D-E938-481B-A01D-647689C406F3}" presName="parentLin" presStyleCnt="0"/>
      <dgm:spPr/>
    </dgm:pt>
    <dgm:pt modelId="{C1086B5B-10D2-41A0-A1BB-A6BB32F8D8B5}" type="pres">
      <dgm:prSet presAssocID="{F7CD423D-E938-481B-A01D-647689C406F3}" presName="parentLeftMargin" presStyleLbl="node1" presStyleIdx="0" presStyleCnt="4"/>
      <dgm:spPr/>
    </dgm:pt>
    <dgm:pt modelId="{D802B2E9-443F-41DD-8D6D-9C6AEA8FCB3A}" type="pres">
      <dgm:prSet presAssocID="{F7CD423D-E938-481B-A01D-647689C406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A75D9-534D-475C-B339-AE5C9E7B104A}" type="pres">
      <dgm:prSet presAssocID="{F7CD423D-E938-481B-A01D-647689C406F3}" presName="negativeSpace" presStyleCnt="0"/>
      <dgm:spPr/>
    </dgm:pt>
    <dgm:pt modelId="{BF571358-0FAF-4C87-9CDE-98F94901DAF6}" type="pres">
      <dgm:prSet presAssocID="{F7CD423D-E938-481B-A01D-647689C406F3}" presName="childText" presStyleLbl="conFgAcc1" presStyleIdx="1" presStyleCnt="4">
        <dgm:presLayoutVars>
          <dgm:bulletEnabled val="1"/>
        </dgm:presLayoutVars>
      </dgm:prSet>
      <dgm:spPr/>
    </dgm:pt>
    <dgm:pt modelId="{28B6BBB5-8729-40C9-AD13-A1861782CBB6}" type="pres">
      <dgm:prSet presAssocID="{69DC033C-DCCA-4D70-AA44-496C3F3117B2}" presName="spaceBetweenRectangles" presStyleCnt="0"/>
      <dgm:spPr/>
    </dgm:pt>
    <dgm:pt modelId="{67B1C516-BC4C-43D3-AF0D-A851CE207F7C}" type="pres">
      <dgm:prSet presAssocID="{DC56001B-2A38-45B0-8B7C-7973C6BBB205}" presName="parentLin" presStyleCnt="0"/>
      <dgm:spPr/>
    </dgm:pt>
    <dgm:pt modelId="{D3074AB2-47DB-4DF2-8F4D-2F5D5D6F7C75}" type="pres">
      <dgm:prSet presAssocID="{DC56001B-2A38-45B0-8B7C-7973C6BBB205}" presName="parentLeftMargin" presStyleLbl="node1" presStyleIdx="1" presStyleCnt="4"/>
      <dgm:spPr/>
    </dgm:pt>
    <dgm:pt modelId="{B1B88E02-FEA4-43DF-972B-F1AAC1B74F00}" type="pres">
      <dgm:prSet presAssocID="{DC56001B-2A38-45B0-8B7C-7973C6BBB2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4B8B7C-9E1E-4B60-85E7-A0DC7994F2A0}" type="pres">
      <dgm:prSet presAssocID="{DC56001B-2A38-45B0-8B7C-7973C6BBB205}" presName="negativeSpace" presStyleCnt="0"/>
      <dgm:spPr/>
    </dgm:pt>
    <dgm:pt modelId="{C04B2053-91BD-42FC-8605-11DB3E677565}" type="pres">
      <dgm:prSet presAssocID="{DC56001B-2A38-45B0-8B7C-7973C6BBB205}" presName="childText" presStyleLbl="conFgAcc1" presStyleIdx="2" presStyleCnt="4">
        <dgm:presLayoutVars>
          <dgm:bulletEnabled val="1"/>
        </dgm:presLayoutVars>
      </dgm:prSet>
      <dgm:spPr/>
    </dgm:pt>
    <dgm:pt modelId="{596D0827-EABC-43D2-B5B2-BD0E8DF96846}" type="pres">
      <dgm:prSet presAssocID="{BDF00385-0A7F-48CF-8675-2C3760DB925B}" presName="spaceBetweenRectangles" presStyleCnt="0"/>
      <dgm:spPr/>
    </dgm:pt>
    <dgm:pt modelId="{D315A9CB-6693-47F9-9223-A60794402A88}" type="pres">
      <dgm:prSet presAssocID="{FBA6D141-3ABE-4164-8A86-C84B94FDE490}" presName="parentLin" presStyleCnt="0"/>
      <dgm:spPr/>
    </dgm:pt>
    <dgm:pt modelId="{8E7E6647-F39E-4738-8BE8-221DED902A5B}" type="pres">
      <dgm:prSet presAssocID="{FBA6D141-3ABE-4164-8A86-C84B94FDE490}" presName="parentLeftMargin" presStyleLbl="node1" presStyleIdx="2" presStyleCnt="4"/>
      <dgm:spPr/>
    </dgm:pt>
    <dgm:pt modelId="{5F474846-13F5-4C62-ACF1-189AE7851D3F}" type="pres">
      <dgm:prSet presAssocID="{FBA6D141-3ABE-4164-8A86-C84B94FDE49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F2B107F-5702-4F8C-8FB9-00649E363AC4}" type="pres">
      <dgm:prSet presAssocID="{FBA6D141-3ABE-4164-8A86-C84B94FDE490}" presName="negativeSpace" presStyleCnt="0"/>
      <dgm:spPr/>
    </dgm:pt>
    <dgm:pt modelId="{96CFB455-B332-49D7-9184-919CDDEB23E1}" type="pres">
      <dgm:prSet presAssocID="{FBA6D141-3ABE-4164-8A86-C84B94FDE49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4EB709-9916-42E0-8A60-BEBD011B1078}" type="presOf" srcId="{DC56001B-2A38-45B0-8B7C-7973C6BBB205}" destId="{B1B88E02-FEA4-43DF-972B-F1AAC1B74F00}" srcOrd="1" destOrd="0" presId="urn:microsoft.com/office/officeart/2005/8/layout/list1"/>
    <dgm:cxn modelId="{71CE2211-6602-40E4-97EB-AE5B56E07C98}" srcId="{FF94A733-C8A7-48FD-BB81-F2B4BB280A75}" destId="{FBA6D141-3ABE-4164-8A86-C84B94FDE490}" srcOrd="3" destOrd="0" parTransId="{B4D929BB-8D0C-4028-9EFB-F641A9B77ECD}" sibTransId="{A68212C6-05E5-4186-9A84-811C44A670B0}"/>
    <dgm:cxn modelId="{0DD87F1F-0B0B-45FC-8A89-5CF01DB4CEA5}" srcId="{FF94A733-C8A7-48FD-BB81-F2B4BB280A75}" destId="{DC56001B-2A38-45B0-8B7C-7973C6BBB205}" srcOrd="2" destOrd="0" parTransId="{4EFC3EB0-F6E9-444A-BBE1-203D271400F4}" sibTransId="{BDF00385-0A7F-48CF-8675-2C3760DB925B}"/>
    <dgm:cxn modelId="{A4685820-0868-4081-97FA-D0BCB893EC1C}" type="presOf" srcId="{FBA6D141-3ABE-4164-8A86-C84B94FDE490}" destId="{8E7E6647-F39E-4738-8BE8-221DED902A5B}" srcOrd="0" destOrd="0" presId="urn:microsoft.com/office/officeart/2005/8/layout/list1"/>
    <dgm:cxn modelId="{17F2CF31-69C6-4502-8388-0BEBD6E31CB9}" type="presOf" srcId="{F7CD423D-E938-481B-A01D-647689C406F3}" destId="{C1086B5B-10D2-41A0-A1BB-A6BB32F8D8B5}" srcOrd="0" destOrd="0" presId="urn:microsoft.com/office/officeart/2005/8/layout/list1"/>
    <dgm:cxn modelId="{B608A95C-36A5-45A4-A1F6-9E6DDBD67233}" type="presOf" srcId="{FF94A733-C8A7-48FD-BB81-F2B4BB280A75}" destId="{24653AFB-8FB3-47CE-BF79-3C34C5F73024}" srcOrd="0" destOrd="0" presId="urn:microsoft.com/office/officeart/2005/8/layout/list1"/>
    <dgm:cxn modelId="{7B2EB45E-FAA3-48D1-B4A0-E169FB4BD02C}" srcId="{FF94A733-C8A7-48FD-BB81-F2B4BB280A75}" destId="{F7CD423D-E938-481B-A01D-647689C406F3}" srcOrd="1" destOrd="0" parTransId="{FD201B6C-F3C9-4D7E-AAE8-FAE629284B8C}" sibTransId="{69DC033C-DCCA-4D70-AA44-496C3F3117B2}"/>
    <dgm:cxn modelId="{8CF7A357-C195-4D34-8C05-606C34021C10}" srcId="{FF94A733-C8A7-48FD-BB81-F2B4BB280A75}" destId="{EC8D1A7A-7A01-479D-AB29-37FF608EB1B6}" srcOrd="0" destOrd="0" parTransId="{EF42A8BC-208B-4BC9-8795-8DB043FD8CB7}" sibTransId="{8122F2EA-D6F8-4270-95C0-BF7D388F6DBC}"/>
    <dgm:cxn modelId="{9DF33BA5-9E7D-422A-8044-7FDBB6A28B2D}" type="presOf" srcId="{DC56001B-2A38-45B0-8B7C-7973C6BBB205}" destId="{D3074AB2-47DB-4DF2-8F4D-2F5D5D6F7C75}" srcOrd="0" destOrd="0" presId="urn:microsoft.com/office/officeart/2005/8/layout/list1"/>
    <dgm:cxn modelId="{4D84FCAF-3856-4F1B-945C-364147B8BFD9}" type="presOf" srcId="{F7CD423D-E938-481B-A01D-647689C406F3}" destId="{D802B2E9-443F-41DD-8D6D-9C6AEA8FCB3A}" srcOrd="1" destOrd="0" presId="urn:microsoft.com/office/officeart/2005/8/layout/list1"/>
    <dgm:cxn modelId="{B85552B7-0E93-457F-BE85-8DC034EF426B}" type="presOf" srcId="{EC8D1A7A-7A01-479D-AB29-37FF608EB1B6}" destId="{E64CFFC3-2AA5-44C9-9355-4F2659F5670E}" srcOrd="0" destOrd="0" presId="urn:microsoft.com/office/officeart/2005/8/layout/list1"/>
    <dgm:cxn modelId="{98D5A9BB-3BD0-42F9-A52D-8CF829248022}" type="presOf" srcId="{EC8D1A7A-7A01-479D-AB29-37FF608EB1B6}" destId="{FC883399-D327-41A7-AF55-DBB5D0F833A3}" srcOrd="1" destOrd="0" presId="urn:microsoft.com/office/officeart/2005/8/layout/list1"/>
    <dgm:cxn modelId="{64D16ECA-8C90-42F1-8727-B5D6409951FC}" type="presOf" srcId="{FBA6D141-3ABE-4164-8A86-C84B94FDE490}" destId="{5F474846-13F5-4C62-ACF1-189AE7851D3F}" srcOrd="1" destOrd="0" presId="urn:microsoft.com/office/officeart/2005/8/layout/list1"/>
    <dgm:cxn modelId="{DD575AA5-B4D4-4E39-A165-EF43BD4E2D88}" type="presParOf" srcId="{24653AFB-8FB3-47CE-BF79-3C34C5F73024}" destId="{BA15AF4B-665A-444D-99B1-FA38A7B9A7DF}" srcOrd="0" destOrd="0" presId="urn:microsoft.com/office/officeart/2005/8/layout/list1"/>
    <dgm:cxn modelId="{A275E086-A4C1-4556-8B28-3C1E2D0D4EA8}" type="presParOf" srcId="{BA15AF4B-665A-444D-99B1-FA38A7B9A7DF}" destId="{E64CFFC3-2AA5-44C9-9355-4F2659F5670E}" srcOrd="0" destOrd="0" presId="urn:microsoft.com/office/officeart/2005/8/layout/list1"/>
    <dgm:cxn modelId="{4A456BAD-F0A9-4455-BD34-2E3F8F9D610A}" type="presParOf" srcId="{BA15AF4B-665A-444D-99B1-FA38A7B9A7DF}" destId="{FC883399-D327-41A7-AF55-DBB5D0F833A3}" srcOrd="1" destOrd="0" presId="urn:microsoft.com/office/officeart/2005/8/layout/list1"/>
    <dgm:cxn modelId="{B118A00B-D962-4BF5-AB46-C256583B113A}" type="presParOf" srcId="{24653AFB-8FB3-47CE-BF79-3C34C5F73024}" destId="{A297DA0D-E07D-4D9E-87CA-7AC2B146178D}" srcOrd="1" destOrd="0" presId="urn:microsoft.com/office/officeart/2005/8/layout/list1"/>
    <dgm:cxn modelId="{C3397C84-41A3-4C24-9000-110E40B96170}" type="presParOf" srcId="{24653AFB-8FB3-47CE-BF79-3C34C5F73024}" destId="{9E01DF6D-F97B-4E07-A45D-C62349862B9E}" srcOrd="2" destOrd="0" presId="urn:microsoft.com/office/officeart/2005/8/layout/list1"/>
    <dgm:cxn modelId="{1DBFB3C5-F6FA-40B2-8AA7-F7147E1081F7}" type="presParOf" srcId="{24653AFB-8FB3-47CE-BF79-3C34C5F73024}" destId="{D6635F5D-DB0B-4BBA-9C53-96CCD295452B}" srcOrd="3" destOrd="0" presId="urn:microsoft.com/office/officeart/2005/8/layout/list1"/>
    <dgm:cxn modelId="{BD8A6CC2-356C-489C-8C19-2403AA725528}" type="presParOf" srcId="{24653AFB-8FB3-47CE-BF79-3C34C5F73024}" destId="{61648747-AF50-45CB-9AFF-3ECEFF19CC25}" srcOrd="4" destOrd="0" presId="urn:microsoft.com/office/officeart/2005/8/layout/list1"/>
    <dgm:cxn modelId="{33F8C92A-C10F-43F8-A284-1167CD4A1931}" type="presParOf" srcId="{61648747-AF50-45CB-9AFF-3ECEFF19CC25}" destId="{C1086B5B-10D2-41A0-A1BB-A6BB32F8D8B5}" srcOrd="0" destOrd="0" presId="urn:microsoft.com/office/officeart/2005/8/layout/list1"/>
    <dgm:cxn modelId="{CBD0AD7C-D648-4903-BB5A-8A5918525D50}" type="presParOf" srcId="{61648747-AF50-45CB-9AFF-3ECEFF19CC25}" destId="{D802B2E9-443F-41DD-8D6D-9C6AEA8FCB3A}" srcOrd="1" destOrd="0" presId="urn:microsoft.com/office/officeart/2005/8/layout/list1"/>
    <dgm:cxn modelId="{9AB18349-29EA-416C-9DCD-793C7BAC2A57}" type="presParOf" srcId="{24653AFB-8FB3-47CE-BF79-3C34C5F73024}" destId="{793A75D9-534D-475C-B339-AE5C9E7B104A}" srcOrd="5" destOrd="0" presId="urn:microsoft.com/office/officeart/2005/8/layout/list1"/>
    <dgm:cxn modelId="{E2860EDB-3C2E-4BF3-BC64-65293CAD0C18}" type="presParOf" srcId="{24653AFB-8FB3-47CE-BF79-3C34C5F73024}" destId="{BF571358-0FAF-4C87-9CDE-98F94901DAF6}" srcOrd="6" destOrd="0" presId="urn:microsoft.com/office/officeart/2005/8/layout/list1"/>
    <dgm:cxn modelId="{79F5F9AB-2D20-4D70-AE89-8EA7492EA41B}" type="presParOf" srcId="{24653AFB-8FB3-47CE-BF79-3C34C5F73024}" destId="{28B6BBB5-8729-40C9-AD13-A1861782CBB6}" srcOrd="7" destOrd="0" presId="urn:microsoft.com/office/officeart/2005/8/layout/list1"/>
    <dgm:cxn modelId="{4C5C7025-ACF4-4CED-8748-8927A9216A5C}" type="presParOf" srcId="{24653AFB-8FB3-47CE-BF79-3C34C5F73024}" destId="{67B1C516-BC4C-43D3-AF0D-A851CE207F7C}" srcOrd="8" destOrd="0" presId="urn:microsoft.com/office/officeart/2005/8/layout/list1"/>
    <dgm:cxn modelId="{E76115DD-9D7C-464C-A04B-7E0CE4890E4C}" type="presParOf" srcId="{67B1C516-BC4C-43D3-AF0D-A851CE207F7C}" destId="{D3074AB2-47DB-4DF2-8F4D-2F5D5D6F7C75}" srcOrd="0" destOrd="0" presId="urn:microsoft.com/office/officeart/2005/8/layout/list1"/>
    <dgm:cxn modelId="{5D402EBF-1B69-4DE3-A736-8553474E0EF5}" type="presParOf" srcId="{67B1C516-BC4C-43D3-AF0D-A851CE207F7C}" destId="{B1B88E02-FEA4-43DF-972B-F1AAC1B74F00}" srcOrd="1" destOrd="0" presId="urn:microsoft.com/office/officeart/2005/8/layout/list1"/>
    <dgm:cxn modelId="{FBC6A7B3-D56F-406A-BB72-1E869891E51B}" type="presParOf" srcId="{24653AFB-8FB3-47CE-BF79-3C34C5F73024}" destId="{0C4B8B7C-9E1E-4B60-85E7-A0DC7994F2A0}" srcOrd="9" destOrd="0" presId="urn:microsoft.com/office/officeart/2005/8/layout/list1"/>
    <dgm:cxn modelId="{2A873669-B12A-4C24-AEEA-FB12BBE1D28E}" type="presParOf" srcId="{24653AFB-8FB3-47CE-BF79-3C34C5F73024}" destId="{C04B2053-91BD-42FC-8605-11DB3E677565}" srcOrd="10" destOrd="0" presId="urn:microsoft.com/office/officeart/2005/8/layout/list1"/>
    <dgm:cxn modelId="{074A08C9-4F6C-40E6-91E9-56C12A24C734}" type="presParOf" srcId="{24653AFB-8FB3-47CE-BF79-3C34C5F73024}" destId="{596D0827-EABC-43D2-B5B2-BD0E8DF96846}" srcOrd="11" destOrd="0" presId="urn:microsoft.com/office/officeart/2005/8/layout/list1"/>
    <dgm:cxn modelId="{28472C13-1B4B-41CE-9A33-5409E28DD6F3}" type="presParOf" srcId="{24653AFB-8FB3-47CE-BF79-3C34C5F73024}" destId="{D315A9CB-6693-47F9-9223-A60794402A88}" srcOrd="12" destOrd="0" presId="urn:microsoft.com/office/officeart/2005/8/layout/list1"/>
    <dgm:cxn modelId="{D95EB0EA-4E5C-4D3C-AD75-96388AD309C9}" type="presParOf" srcId="{D315A9CB-6693-47F9-9223-A60794402A88}" destId="{8E7E6647-F39E-4738-8BE8-221DED902A5B}" srcOrd="0" destOrd="0" presId="urn:microsoft.com/office/officeart/2005/8/layout/list1"/>
    <dgm:cxn modelId="{2AB295B1-EAE3-41A1-8C23-133C6960186F}" type="presParOf" srcId="{D315A9CB-6693-47F9-9223-A60794402A88}" destId="{5F474846-13F5-4C62-ACF1-189AE7851D3F}" srcOrd="1" destOrd="0" presId="urn:microsoft.com/office/officeart/2005/8/layout/list1"/>
    <dgm:cxn modelId="{FC18C0D2-F405-447A-BC92-74AC523D9256}" type="presParOf" srcId="{24653AFB-8FB3-47CE-BF79-3C34C5F73024}" destId="{AF2B107F-5702-4F8C-8FB9-00649E363AC4}" srcOrd="13" destOrd="0" presId="urn:microsoft.com/office/officeart/2005/8/layout/list1"/>
    <dgm:cxn modelId="{4A0C9375-55FD-4997-9B63-B5C7B7B4DC54}" type="presParOf" srcId="{24653AFB-8FB3-47CE-BF79-3C34C5F73024}" destId="{96CFB455-B332-49D7-9184-919CDDEB23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DF6D-F97B-4E07-A45D-C62349862B9E}">
      <dsp:nvSpPr>
        <dsp:cNvPr id="0" name=""/>
        <dsp:cNvSpPr/>
      </dsp:nvSpPr>
      <dsp:spPr>
        <a:xfrm>
          <a:off x="0" y="513885"/>
          <a:ext cx="61515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83399-D327-41A7-AF55-DBB5D0F833A3}">
      <dsp:nvSpPr>
        <dsp:cNvPr id="0" name=""/>
        <dsp:cNvSpPr/>
      </dsp:nvSpPr>
      <dsp:spPr>
        <a:xfrm>
          <a:off x="307578" y="85845"/>
          <a:ext cx="4306094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Examples of Experience V Skills</a:t>
          </a:r>
          <a:endParaRPr lang="en-US" sz="2900" kern="1200" dirty="0"/>
        </a:p>
      </dsp:txBody>
      <dsp:txXfrm>
        <a:off x="349368" y="127635"/>
        <a:ext cx="4222514" cy="772500"/>
      </dsp:txXfrm>
    </dsp:sp>
    <dsp:sp modelId="{BF571358-0FAF-4C87-9CDE-98F94901DAF6}">
      <dsp:nvSpPr>
        <dsp:cNvPr id="0" name=""/>
        <dsp:cNvSpPr/>
      </dsp:nvSpPr>
      <dsp:spPr>
        <a:xfrm>
          <a:off x="0" y="1829325"/>
          <a:ext cx="61515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B2E9-443F-41DD-8D6D-9C6AEA8FCB3A}">
      <dsp:nvSpPr>
        <dsp:cNvPr id="0" name=""/>
        <dsp:cNvSpPr/>
      </dsp:nvSpPr>
      <dsp:spPr>
        <a:xfrm>
          <a:off x="307578" y="1401285"/>
          <a:ext cx="4306094" cy="856080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Tailoring</a:t>
          </a:r>
          <a:endParaRPr lang="en-US" sz="2900" kern="1200" dirty="0"/>
        </a:p>
      </dsp:txBody>
      <dsp:txXfrm>
        <a:off x="349368" y="1443075"/>
        <a:ext cx="4222514" cy="772500"/>
      </dsp:txXfrm>
    </dsp:sp>
    <dsp:sp modelId="{C04B2053-91BD-42FC-8605-11DB3E677565}">
      <dsp:nvSpPr>
        <dsp:cNvPr id="0" name=""/>
        <dsp:cNvSpPr/>
      </dsp:nvSpPr>
      <dsp:spPr>
        <a:xfrm>
          <a:off x="0" y="3144765"/>
          <a:ext cx="61515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88E02-FEA4-43DF-972B-F1AAC1B74F00}">
      <dsp:nvSpPr>
        <dsp:cNvPr id="0" name=""/>
        <dsp:cNvSpPr/>
      </dsp:nvSpPr>
      <dsp:spPr>
        <a:xfrm>
          <a:off x="307578" y="2716725"/>
          <a:ext cx="4306094" cy="85608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 Tips</a:t>
          </a:r>
        </a:p>
      </dsp:txBody>
      <dsp:txXfrm>
        <a:off x="349368" y="2758515"/>
        <a:ext cx="4222514" cy="772500"/>
      </dsp:txXfrm>
    </dsp:sp>
    <dsp:sp modelId="{96CFB455-B332-49D7-9184-919CDDEB23E1}">
      <dsp:nvSpPr>
        <dsp:cNvPr id="0" name=""/>
        <dsp:cNvSpPr/>
      </dsp:nvSpPr>
      <dsp:spPr>
        <a:xfrm>
          <a:off x="0" y="4460205"/>
          <a:ext cx="61515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4846-13F5-4C62-ACF1-189AE7851D3F}">
      <dsp:nvSpPr>
        <dsp:cNvPr id="0" name=""/>
        <dsp:cNvSpPr/>
      </dsp:nvSpPr>
      <dsp:spPr>
        <a:xfrm>
          <a:off x="307578" y="4032165"/>
          <a:ext cx="4306094" cy="856080"/>
        </a:xfrm>
        <a:prstGeom prst="roundRect">
          <a:avLst/>
        </a:prstGeom>
        <a:solidFill>
          <a:schemeClr val="accent1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 did you do in Lockdown? </a:t>
          </a:r>
          <a:endParaRPr lang="en-US" sz="2900" kern="1200" dirty="0"/>
        </a:p>
      </dsp:txBody>
      <dsp:txXfrm>
        <a:off x="349368" y="4073955"/>
        <a:ext cx="4222514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2D7AF-4C6C-428C-8159-A4022DA8CDB3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16E1-518B-492A-A539-16654ECC7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5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6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7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2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7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0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7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9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7126"/>
            <a:ext cx="5486400" cy="4551184"/>
          </a:xfrm>
        </p:spPr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6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7125"/>
            <a:ext cx="5486400" cy="466105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3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7126"/>
            <a:ext cx="5486400" cy="47683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2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0040" y="4787126"/>
            <a:ext cx="6334760" cy="4916944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7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7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5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A16E1-518B-492A-A539-16654ECC76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4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6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0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9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2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7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9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5E72C73-2D91-4E12-BA25-F0AA0C03599B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hyperlink" Target="https://change-meme.com/2011/11/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nationalcareers.service.gov.uk/skills-assess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hyperlink" Target="https://commons.wikimedia.org/wiki/File:HK_CWB_Time_Square_mall_shop_Louis_Vuitton_window_shop_camel_in_art_July-201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7E9A1-7FCD-4694-9FCC-0D883B45F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372" y="2582613"/>
            <a:ext cx="8991600" cy="1692771"/>
          </a:xfrm>
        </p:spPr>
        <p:txBody>
          <a:bodyPr>
            <a:normAutofit/>
          </a:bodyPr>
          <a:lstStyle/>
          <a:p>
            <a:r>
              <a:rPr lang="en-GB" dirty="0"/>
              <a:t>Gray Dawes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24316-56D9-4CD3-B4AB-E32C6885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172" y="4988664"/>
            <a:ext cx="5791200" cy="115605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Understanding Your Value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11</a:t>
            </a:r>
            <a:r>
              <a:rPr lang="en-GB" sz="1800" b="1" baseline="30000" dirty="0">
                <a:solidFill>
                  <a:schemeClr val="bg1"/>
                </a:solidFill>
              </a:rPr>
              <a:t>th</a:t>
            </a:r>
            <a:r>
              <a:rPr lang="en-GB" sz="1800" b="1" dirty="0">
                <a:solidFill>
                  <a:schemeClr val="bg1"/>
                </a:solidFill>
              </a:rPr>
              <a:t> Aug 2020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3F0A03DA-87B9-4148-A431-1E0B783B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83" y="-1"/>
            <a:ext cx="2309516" cy="950977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4325632-3AFD-411D-9FAB-0DD4ECC9D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704371" cy="10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095637-7734-459D-94B9-672DEA907685}"/>
              </a:ext>
            </a:extLst>
          </p:cNvPr>
          <p:cNvSpPr txBox="1">
            <a:spLocks/>
          </p:cNvSpPr>
          <p:nvPr/>
        </p:nvSpPr>
        <p:spPr>
          <a:xfrm>
            <a:off x="286512" y="1730854"/>
            <a:ext cx="5190525" cy="39192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uploading software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70AC0D-EB98-4ED5-A6F4-0F0FEEF1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0" y="18005"/>
            <a:ext cx="4824787" cy="6821989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0DFA21-ACE1-4DD9-94AE-BB478B43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475" y="18005"/>
            <a:ext cx="4824100" cy="68219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D51920-2735-4843-81E2-F7F317E2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249" y="18005"/>
            <a:ext cx="2889504" cy="1642968"/>
          </a:xfrm>
        </p:spPr>
        <p:txBody>
          <a:bodyPr>
            <a:normAutofit/>
          </a:bodyPr>
          <a:lstStyle/>
          <a:p>
            <a:r>
              <a:rPr lang="en-GB" sz="2400" dirty="0"/>
              <a:t>Experience CV</a:t>
            </a:r>
            <a:br>
              <a:rPr lang="en-GB" sz="2400" dirty="0"/>
            </a:br>
            <a:r>
              <a:rPr lang="en-GB" sz="2400" dirty="0"/>
              <a:t>V</a:t>
            </a:r>
            <a:br>
              <a:rPr lang="en-GB" sz="2400" dirty="0"/>
            </a:br>
            <a:r>
              <a:rPr lang="en-GB" sz="2400" dirty="0"/>
              <a:t>Skills CV</a:t>
            </a:r>
          </a:p>
        </p:txBody>
      </p:sp>
    </p:spTree>
    <p:extLst>
      <p:ext uri="{BB962C8B-B14F-4D97-AF65-F5344CB8AC3E}">
        <p14:creationId xmlns:p14="http://schemas.microsoft.com/office/powerpoint/2010/main" val="50664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Tailoring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Invest your time</a:t>
            </a:r>
          </a:p>
          <a:p>
            <a:r>
              <a:rPr lang="en-GB" sz="2400" dirty="0"/>
              <a:t>Research recruiting company: Identify the language; culture; values;  any contacts</a:t>
            </a:r>
          </a:p>
          <a:p>
            <a:r>
              <a:rPr lang="en-GB" sz="2400" dirty="0"/>
              <a:t>Understand what they are looking for</a:t>
            </a:r>
          </a:p>
          <a:p>
            <a:r>
              <a:rPr lang="en-GB" sz="2400" dirty="0"/>
              <a:t>Adapt your CV to fit – honestly</a:t>
            </a:r>
          </a:p>
          <a:p>
            <a:r>
              <a:rPr lang="en-GB" sz="2400" dirty="0"/>
              <a:t>Automated CV scanning – make sure you pass!</a:t>
            </a:r>
          </a:p>
          <a:p>
            <a:r>
              <a:rPr lang="en-GB" sz="2400" dirty="0"/>
              <a:t>Cover letter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551A37A-935B-4B3A-A7CE-3FF379D3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07" y="1120741"/>
            <a:ext cx="3657600" cy="133502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7BD9CC0-14ED-43CB-B8BA-EDD668AD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5" y="4410179"/>
            <a:ext cx="3657600" cy="133502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3805C52-8B23-480B-8338-3ECC388F4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67" y="2638044"/>
            <a:ext cx="2761905" cy="1685714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841D327F-37B3-48F2-BEB9-F6C0FA927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COVER LETTER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1950"/>
              </a:lnSpc>
              <a:spcAft>
                <a:spcPts val="0"/>
              </a:spcAft>
              <a:buNone/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Company and Job Research – how do you fit the bill?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Format: </a:t>
            </a:r>
            <a:r>
              <a:rPr lang="en-GB" sz="4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well-presented; concise; to-the-point; easy to read font and nothing fancy; half a side of A4 (or one page maximum); humour?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Personalise – find out the name of who to send it to.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Structure: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Opening the letter – </a:t>
            </a:r>
            <a:r>
              <a:rPr lang="en-GB" sz="480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Why are you getting in touch?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Second paragraph – </a:t>
            </a:r>
            <a:r>
              <a:rPr lang="en-GB" sz="480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Why are you suitable for the job?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Third paragraph – </a:t>
            </a:r>
            <a:r>
              <a:rPr lang="en-GB" sz="480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can you do for the company?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Fourth paragraph – </a:t>
            </a:r>
            <a:r>
              <a:rPr lang="en-GB" sz="480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Reiterate your interest and why you’re right for the job. Say you’d like to meet.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Closing the letter - </a:t>
            </a:r>
            <a:r>
              <a:rPr lang="en-GB" sz="4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‘Yours sincerely’ (name) or ‘Yours faithfully’ (no name) followed by your name.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551A37A-935B-4B3A-A7CE-3FF379D3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07" y="1120741"/>
            <a:ext cx="3657600" cy="133502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7BD9CC0-14ED-43CB-B8BA-EDD668AD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5" y="4410179"/>
            <a:ext cx="3657600" cy="133502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3805C52-8B23-480B-8338-3ECC388F4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67" y="2638044"/>
            <a:ext cx="2761905" cy="1685714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841D327F-37B3-48F2-BEB9-F6C0FA927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438" y="3022092"/>
            <a:ext cx="4271771" cy="310198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impression – 20 seconds</a:t>
            </a:r>
          </a:p>
          <a:p>
            <a:r>
              <a:rPr lang="en-GB" dirty="0"/>
              <a:t>Two pages – key responsibilities and achievements (not your JD!)</a:t>
            </a:r>
          </a:p>
          <a:p>
            <a:r>
              <a:rPr lang="en-GB" dirty="0"/>
              <a:t>Consistent font and type size</a:t>
            </a:r>
          </a:p>
          <a:p>
            <a:r>
              <a:rPr lang="en-GB" dirty="0"/>
              <a:t>No photo</a:t>
            </a:r>
          </a:p>
          <a:p>
            <a:r>
              <a:rPr lang="en-GB" dirty="0"/>
              <a:t>Current contact details &amp; professional email address</a:t>
            </a:r>
          </a:p>
          <a:p>
            <a:r>
              <a:rPr lang="en-GB" dirty="0"/>
              <a:t>Logical order, current role backwards</a:t>
            </a:r>
          </a:p>
          <a:p>
            <a:r>
              <a:rPr lang="en-GB" dirty="0"/>
              <a:t>Avoid travel jargon for non-travel roles</a:t>
            </a:r>
          </a:p>
          <a:p>
            <a:r>
              <a:rPr lang="en-GB" dirty="0"/>
              <a:t>Beware AI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ED51D-201C-4E7F-9D9E-9CA2FD05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3" y="3022092"/>
            <a:ext cx="4270247" cy="310198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Be consistent with punctuation including capital letters and spacing</a:t>
            </a:r>
          </a:p>
          <a:p>
            <a:r>
              <a:rPr lang="en-GB" dirty="0"/>
              <a:t>Minimal formatting – beware uploading software</a:t>
            </a:r>
          </a:p>
          <a:p>
            <a:r>
              <a:rPr lang="en-GB" dirty="0"/>
              <a:t>Explain any gaps – be honest</a:t>
            </a:r>
          </a:p>
          <a:p>
            <a:r>
              <a:rPr lang="en-GB" dirty="0"/>
              <a:t>Tailor CV to the role</a:t>
            </a:r>
          </a:p>
          <a:p>
            <a:r>
              <a:rPr lang="en-GB" dirty="0"/>
              <a:t>Include required skills and qualifications</a:t>
            </a:r>
          </a:p>
          <a:p>
            <a:r>
              <a:rPr lang="en-GB" dirty="0">
                <a:latin typeface="Gill Sans MT" panose="020B0502020104020203" pitchFamily="34" charset="0"/>
              </a:rPr>
              <a:t>Hobbies/interests/volunteering</a:t>
            </a:r>
          </a:p>
          <a:p>
            <a:r>
              <a:rPr lang="en-GB" dirty="0"/>
              <a:t>Spellcheck – read and re-read again!</a:t>
            </a:r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/>
              <a:t>Take pride in it!</a:t>
            </a:r>
          </a:p>
          <a:p>
            <a:endParaRPr lang="en-GB" dirty="0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84690"/>
            <a:ext cx="1678329" cy="10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able, indoor, wooden, sitting&#10;&#10;Description automatically generated">
            <a:extLst>
              <a:ext uri="{FF2B5EF4-FFF2-40B4-BE49-F238E27FC236}">
                <a16:creationId xmlns:a16="http://schemas.microsoft.com/office/drawing/2014/main" id="{4DCBD190-E02F-4DB9-8A0A-37AFB371E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32845" y="263425"/>
            <a:ext cx="6780952" cy="2580952"/>
          </a:xfrm>
          <a:prstGeom prst="rect">
            <a:avLst/>
          </a:prstGeom>
        </p:spPr>
      </p:pic>
      <p:pic>
        <p:nvPicPr>
          <p:cNvPr id="2" name="Picture 1" descr="A drawing of a face&#10;&#10;Description automatically generated">
            <a:extLst>
              <a:ext uri="{FF2B5EF4-FFF2-40B4-BE49-F238E27FC236}">
                <a16:creationId xmlns:a16="http://schemas.microsoft.com/office/drawing/2014/main" id="{85A10B66-4356-49A2-83AE-A20E678A7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84" y="590702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9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What I did in lockdown?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r>
              <a:rPr lang="en-GB" sz="2400" dirty="0"/>
              <a:t>Usual job? Different job?</a:t>
            </a:r>
          </a:p>
          <a:p>
            <a:r>
              <a:rPr lang="en-GB" sz="2400" dirty="0"/>
              <a:t>Gained any new skills? Online training, reading, volunteering?</a:t>
            </a:r>
          </a:p>
          <a:p>
            <a:r>
              <a:rPr lang="en-GB" sz="2400" dirty="0"/>
              <a:t>Family commitments? </a:t>
            </a:r>
          </a:p>
          <a:p>
            <a:r>
              <a:rPr lang="en-GB" sz="2400" dirty="0"/>
              <a:t>Be ready to answer this question – honestly</a:t>
            </a:r>
          </a:p>
          <a:p>
            <a:r>
              <a:rPr lang="en-GB" sz="2400" dirty="0"/>
              <a:t>Unprecedented times: No stigma; Be open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69BE9078-992E-4EEA-8D74-23E4CDBF6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84" y="5901250"/>
            <a:ext cx="2309516" cy="95097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CE6DABE-6163-4E6B-A9DA-A2391A21C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4" y="2592422"/>
            <a:ext cx="2761905" cy="16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>
            <a:extLst>
              <a:ext uri="{FF2B5EF4-FFF2-40B4-BE49-F238E27FC236}">
                <a16:creationId xmlns:a16="http://schemas.microsoft.com/office/drawing/2014/main" id="{73DD863F-FC8C-419D-B8CF-9A65C791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1729" cy="68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9966E-6C5D-4587-8B3A-50067809A8E3}"/>
              </a:ext>
            </a:extLst>
          </p:cNvPr>
          <p:cNvSpPr txBox="1"/>
          <p:nvPr/>
        </p:nvSpPr>
        <p:spPr>
          <a:xfrm>
            <a:off x="445389" y="1586227"/>
            <a:ext cx="731291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Our industry </a:t>
            </a:r>
            <a:r>
              <a:rPr lang="en-GB" sz="3600" b="1" dirty="0">
                <a:solidFill>
                  <a:srgbClr val="CC0000"/>
                </a:solidFill>
              </a:rPr>
              <a:t>will</a:t>
            </a:r>
            <a:r>
              <a:rPr lang="en-GB" sz="3600" b="1" dirty="0"/>
              <a:t> bounce back!</a:t>
            </a:r>
            <a:br>
              <a:rPr lang="en-GB" sz="3600" b="1" dirty="0"/>
            </a:br>
            <a:endParaRPr lang="en-GB" sz="2400" b="1" dirty="0"/>
          </a:p>
          <a:p>
            <a:r>
              <a:rPr lang="en-GB" sz="2800" b="1" dirty="0"/>
              <a:t>Your path may not be perfect but…..</a:t>
            </a:r>
            <a:br>
              <a:rPr lang="en-GB" sz="2800" b="1" dirty="0"/>
            </a:br>
            <a:endParaRPr lang="en-GB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See it as an opportunity</a:t>
            </a:r>
            <a:br>
              <a:rPr lang="en-GB" sz="1000" b="1" dirty="0"/>
            </a:br>
            <a:endParaRPr lang="en-GB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Have a positive mindset</a:t>
            </a:r>
            <a:br>
              <a:rPr lang="en-GB" sz="1000" b="1" dirty="0"/>
            </a:br>
            <a:endParaRPr lang="en-GB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Be ready &amp; understand your value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88633-5A75-409E-A710-FC0441ABBE60}"/>
              </a:ext>
            </a:extLst>
          </p:cNvPr>
          <p:cNvSpPr txBox="1"/>
          <p:nvPr/>
        </p:nvSpPr>
        <p:spPr>
          <a:xfrm>
            <a:off x="724662" y="6215051"/>
            <a:ext cx="6590538" cy="389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spc="-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info@sirius-cv.com </a:t>
            </a:r>
            <a:r>
              <a:rPr lang="en-GB" sz="1800" b="1" spc="-40" dirty="0">
                <a:solidFill>
                  <a:srgbClr val="CC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  <a:sym typeface="Symbol" panose="05050102010706020507" pitchFamily="18" charset="2"/>
              </a:rPr>
              <a:t></a:t>
            </a:r>
            <a:r>
              <a:rPr lang="en-GB" sz="1800" b="1" spc="-40" dirty="0">
                <a:solidFill>
                  <a:srgbClr val="CC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GB" sz="1800" b="1" spc="-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+44 (0)1932 562007 </a:t>
            </a:r>
            <a:r>
              <a:rPr lang="en-GB" sz="1800" b="1" spc="-40" dirty="0">
                <a:solidFill>
                  <a:srgbClr val="CC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  <a:sym typeface="Symbol" panose="05050102010706020507" pitchFamily="18" charset="2"/>
              </a:rPr>
              <a:t></a:t>
            </a:r>
            <a:r>
              <a:rPr lang="en-GB" sz="1800" b="1" spc="-40" dirty="0">
                <a:solidFill>
                  <a:srgbClr val="CC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GB" sz="1800" b="1" spc="-4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www.sirius-cv.com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002.png@01D656A5.A6396460">
            <a:extLst>
              <a:ext uri="{FF2B5EF4-FFF2-40B4-BE49-F238E27FC236}">
                <a16:creationId xmlns:a16="http://schemas.microsoft.com/office/drawing/2014/main" id="{E64FFC5B-B667-41C7-82EA-BFDA6CA0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39"/>
            <a:ext cx="1905570" cy="11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791D337C-FF6B-4223-B1FE-D1C88462A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213" y="0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417231"/>
            <a:ext cx="3328416" cy="2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Who are we?</a:t>
            </a:r>
            <a:endParaRPr lang="en-US" sz="2400" dirty="0"/>
          </a:p>
          <a:p>
            <a:pPr lvl="0"/>
            <a:r>
              <a:rPr lang="en-GB" sz="2400" dirty="0"/>
              <a:t>Why we are here today?</a:t>
            </a:r>
            <a:endParaRPr lang="en-US" sz="2400" dirty="0"/>
          </a:p>
          <a:p>
            <a:pPr lvl="0"/>
            <a:r>
              <a:rPr lang="en-GB" sz="2400" dirty="0"/>
              <a:t>Session Structure – short presentation, Q&amp;A</a:t>
            </a:r>
          </a:p>
          <a:p>
            <a:pPr lvl="0"/>
            <a:r>
              <a:rPr lang="en-GB" sz="2400" dirty="0"/>
              <a:t> 2 sessions – linked – understand your value then market it!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40FCDD70-A14C-4AAE-A553-FF06B559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Understanding your value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417231"/>
            <a:ext cx="3328416" cy="2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Identify Your Skills</a:t>
            </a:r>
          </a:p>
          <a:p>
            <a:r>
              <a:rPr lang="en-GB" sz="2400" dirty="0"/>
              <a:t>Identify your Career Goals</a:t>
            </a:r>
          </a:p>
          <a:p>
            <a:r>
              <a:rPr lang="en-GB" sz="2400" dirty="0"/>
              <a:t>Transferring Your Skills to a New Industry</a:t>
            </a:r>
          </a:p>
          <a:p>
            <a:r>
              <a:rPr lang="en-GB" sz="2400" dirty="0"/>
              <a:t>Your CV: Experience based V Skills based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51ED6B76-1C29-4D69-9DA4-BB42F4BC8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Identify your skills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417231"/>
            <a:ext cx="3328416" cy="2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6195926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Starting point? Your JD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Identify hard and soft skills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Look at your performance reviews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Ask other people for feedback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Check out job postings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https://nationalcareers.service.gov.uk/skills-assessment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3984E4AE-E531-4E8A-AEC8-CF91A89F7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Identify your career goals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417231"/>
            <a:ext cx="3328416" cy="2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6333086" cy="32632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Just need to get any job?</a:t>
            </a:r>
          </a:p>
          <a:p>
            <a:r>
              <a:rPr lang="en-GB" sz="2400" dirty="0">
                <a:solidFill>
                  <a:schemeClr val="tx1"/>
                </a:solidFill>
              </a:rPr>
              <a:t>Don’t undervalue yourself</a:t>
            </a:r>
          </a:p>
          <a:p>
            <a:r>
              <a:rPr lang="en-GB" sz="2400" dirty="0">
                <a:solidFill>
                  <a:schemeClr val="tx1"/>
                </a:solidFill>
              </a:rPr>
              <a:t>Is this an opportunity to think outside the box?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Holistic approach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D66564FC-ADC7-470F-BECB-3CD0616B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dirty="0"/>
              <a:t>Transferring your skills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2417231"/>
            <a:ext cx="3328416" cy="2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AF14-7F05-455F-AF79-120213D5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Our stories</a:t>
            </a:r>
          </a:p>
          <a:p>
            <a:pPr fontAlgn="base"/>
            <a:r>
              <a:rPr lang="en-GB" sz="2400" dirty="0">
                <a:solidFill>
                  <a:schemeClr val="tx1"/>
                </a:solidFill>
              </a:rPr>
              <a:t>What are transferable skills?</a:t>
            </a:r>
          </a:p>
          <a:p>
            <a:pPr fontAlgn="base"/>
            <a:r>
              <a:rPr lang="en-GB" sz="2400" dirty="0">
                <a:solidFill>
                  <a:schemeClr val="tx1"/>
                </a:solidFill>
              </a:rPr>
              <a:t>How to identify yours?</a:t>
            </a:r>
          </a:p>
          <a:p>
            <a:pPr fontAlgn="base"/>
            <a:r>
              <a:rPr lang="en-GB" sz="2400" dirty="0">
                <a:solidFill>
                  <a:schemeClr val="tx1"/>
                </a:solidFill>
              </a:rPr>
              <a:t>Which industries are recruiting? </a:t>
            </a:r>
          </a:p>
          <a:p>
            <a:pPr fontAlgn="base"/>
            <a:r>
              <a:rPr lang="en-GB" sz="2400" dirty="0">
                <a:solidFill>
                  <a:schemeClr val="tx1"/>
                </a:solidFill>
              </a:rPr>
              <a:t>Where can you use your skills?</a:t>
            </a:r>
          </a:p>
          <a:p>
            <a:pPr fontAlgn="base"/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8398881C-1898-4830-B81C-E14DB7A87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4" y="591039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325" y="598114"/>
            <a:ext cx="7729728" cy="1188720"/>
          </a:xfrm>
        </p:spPr>
        <p:txBody>
          <a:bodyPr>
            <a:normAutofit/>
          </a:bodyPr>
          <a:lstStyle/>
          <a:p>
            <a:r>
              <a:rPr lang="en-GB"/>
              <a:t>YOUR CV – Shop Window </a:t>
            </a:r>
            <a:endParaRPr lang="en-GB" dirty="0"/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78" y="5650224"/>
            <a:ext cx="2062482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4B5E7AE-134C-49DA-A954-65991F840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4" y="5907023"/>
            <a:ext cx="2309516" cy="950977"/>
          </a:xfrm>
          <a:prstGeom prst="rect">
            <a:avLst/>
          </a:prstGeom>
        </p:spPr>
      </p:pic>
      <p:pic>
        <p:nvPicPr>
          <p:cNvPr id="6" name="Picture 5" descr="A store front at day&#10;&#10;Description automatically generated">
            <a:extLst>
              <a:ext uri="{FF2B5EF4-FFF2-40B4-BE49-F238E27FC236}">
                <a16:creationId xmlns:a16="http://schemas.microsoft.com/office/drawing/2014/main" id="{9A47A23C-755C-48EB-8681-39CD1602E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325" y="1883664"/>
            <a:ext cx="7729728" cy="4376222"/>
          </a:xfrm>
          <a:prstGeom prst="rect">
            <a:avLst/>
          </a:prstGeom>
        </p:spPr>
      </p:pic>
      <p:pic>
        <p:nvPicPr>
          <p:cNvPr id="4" name="Picture 6" descr="Frowning Face Emoji (U+2639, U+FE0F)">
            <a:extLst>
              <a:ext uri="{FF2B5EF4-FFF2-40B4-BE49-F238E27FC236}">
                <a16:creationId xmlns:a16="http://schemas.microsoft.com/office/drawing/2014/main" id="{79068AAA-5843-48C6-A079-6218713B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80" y="643539"/>
            <a:ext cx="1097869" cy="10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8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 shot of a cage&#10;&#10;Description automatically generated">
            <a:extLst>
              <a:ext uri="{FF2B5EF4-FFF2-40B4-BE49-F238E27FC236}">
                <a16:creationId xmlns:a16="http://schemas.microsoft.com/office/drawing/2014/main" id="{B8196CCD-3BBA-417C-A3E5-3F1B3B38EB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10512" y="1940854"/>
            <a:ext cx="7873354" cy="44287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4DE4-439D-4A0A-A164-691B820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325" y="598114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YOUR CV – Shop Window </a:t>
            </a:r>
          </a:p>
        </p:txBody>
      </p:sp>
      <p:pic>
        <p:nvPicPr>
          <p:cNvPr id="1026" name="image002.png@01D656A5.A6396460">
            <a:extLst>
              <a:ext uri="{FF2B5EF4-FFF2-40B4-BE49-F238E27FC236}">
                <a16:creationId xmlns:a16="http://schemas.microsoft.com/office/drawing/2014/main" id="{B627A624-1E3D-45F7-BDF7-A98D3F6D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78" y="5650224"/>
            <a:ext cx="2062482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4B5E7AE-134C-49DA-A954-65991F840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84" y="5894125"/>
            <a:ext cx="2309516" cy="950977"/>
          </a:xfrm>
          <a:prstGeom prst="rect">
            <a:avLst/>
          </a:prstGeom>
        </p:spPr>
      </p:pic>
      <p:pic>
        <p:nvPicPr>
          <p:cNvPr id="4" name="Picture 4" descr="Pin by R.c. Webb on SMILIES | Emoji happy face, Emoji images ...">
            <a:extLst>
              <a:ext uri="{FF2B5EF4-FFF2-40B4-BE49-F238E27FC236}">
                <a16:creationId xmlns:a16="http://schemas.microsoft.com/office/drawing/2014/main" id="{9B76774E-89F8-4A20-8D7E-1DBD6FA2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89" y="716985"/>
            <a:ext cx="1007686" cy="9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7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BA2-5BBC-4363-98ED-7F4E6EF0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/>
              <a:t>Your CV (s)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9560C7-A804-40A5-AFB0-4D9EB3BE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35318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E26D858-4738-4546-B968-544AFE894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039" y="35128"/>
            <a:ext cx="1981288" cy="1209269"/>
          </a:xfrm>
          <a:prstGeom prst="rect">
            <a:avLst/>
          </a:prstGeom>
        </p:spPr>
      </p:pic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EF746C73-A82F-4012-BE7B-E15FF388A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07023"/>
            <a:ext cx="2309516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864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577</Words>
  <Application>Microsoft Office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Gray Dawes group</vt:lpstr>
      <vt:lpstr>Introduction</vt:lpstr>
      <vt:lpstr>Understanding your value</vt:lpstr>
      <vt:lpstr>Identify your skills</vt:lpstr>
      <vt:lpstr>Identify your career goals</vt:lpstr>
      <vt:lpstr>Transferring your skills</vt:lpstr>
      <vt:lpstr>YOUR CV – Shop Window </vt:lpstr>
      <vt:lpstr>YOUR CV – Shop Window </vt:lpstr>
      <vt:lpstr>Your CV (s)</vt:lpstr>
      <vt:lpstr>Experience CV V Skills CV</vt:lpstr>
      <vt:lpstr>Tailoring</vt:lpstr>
      <vt:lpstr>COVER LETTER</vt:lpstr>
      <vt:lpstr>PowerPoint Presentation</vt:lpstr>
      <vt:lpstr>What I did in lockdown?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Dawes group</dc:title>
  <dc:creator>Lynne</dc:creator>
  <cp:lastModifiedBy>Lynne</cp:lastModifiedBy>
  <cp:revision>69</cp:revision>
  <dcterms:created xsi:type="dcterms:W3CDTF">2020-07-28T16:34:28Z</dcterms:created>
  <dcterms:modified xsi:type="dcterms:W3CDTF">2020-08-13T10:15:23Z</dcterms:modified>
</cp:coreProperties>
</file>